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7"/>
    <p:restoredTop sz="93047"/>
  </p:normalViewPr>
  <p:slideViewPr>
    <p:cSldViewPr snapToGrid="0" snapToObjects="1">
      <p:cViewPr>
        <p:scale>
          <a:sx n="106" d="100"/>
          <a:sy n="106" d="100"/>
        </p:scale>
        <p:origin x="-384" y="-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2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6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1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9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0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0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0A4F4-7D5D-234A-863A-DEE2D39CF017}" type="datetimeFigureOut">
              <a:rPr lang="en-US" smtClean="0"/>
              <a:t>11/26/17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2F069-7866-2D44-B299-1896AA993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STWtsyRPo" TargetMode="Externa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Introduction</a:t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dirty="0" smtClean="0">
                <a:latin typeface="Avenir Black"/>
                <a:cs typeface="Avenir Black"/>
              </a:rPr>
              <a:t> to </a:t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dirty="0" smtClean="0">
                <a:latin typeface="Avenir Black"/>
                <a:cs typeface="Avenir Black"/>
              </a:rPr>
              <a:t>Inquiry Boards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Rockets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37952">
            <a:off x="5388826" y="4237464"/>
            <a:ext cx="1905000" cy="2760870"/>
          </a:xfrm>
          <a:prstGeom prst="rect">
            <a:avLst/>
          </a:prstGeom>
        </p:spPr>
      </p:pic>
      <p:pic>
        <p:nvPicPr>
          <p:cNvPr id="5" name="Picture 2" descr="https://i.ytimg.com/vi/dqSTWtsyRPo/hqdefault.jpg?sqp=-oaymwEWCKgBEF5IWvKriqkDCQgBFQAAiEIYAQ==&amp;rs=AOn4CLCNq1a_h7X11JdhNFcmlZDZEYh6S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" y="137996"/>
            <a:ext cx="2945374" cy="16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3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1"/>
            <a:ext cx="51435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Graphing Results</a:t>
            </a:r>
          </a:p>
          <a:p>
            <a:endParaRPr lang="en-US" sz="1350" b="1" dirty="0"/>
          </a:p>
          <a:p>
            <a:r>
              <a:rPr lang="en-US" sz="1350" dirty="0"/>
              <a:t>Which type of graph is best- line graph or bar graph?  ______________</a:t>
            </a:r>
          </a:p>
          <a:p>
            <a:endParaRPr lang="en-US" sz="1350" dirty="0"/>
          </a:p>
          <a:p>
            <a:pPr algn="ctr"/>
            <a:r>
              <a:rPr lang="en-US" sz="1350" b="1" dirty="0"/>
              <a:t>Graph: </a:t>
            </a:r>
            <a:r>
              <a:rPr lang="en-US" sz="1350" dirty="0"/>
              <a:t>should reflect mean average of trials</a:t>
            </a:r>
            <a:endParaRPr lang="en-US" sz="1350" b="1" dirty="0"/>
          </a:p>
        </p:txBody>
      </p:sp>
      <p:sp>
        <p:nvSpPr>
          <p:cNvPr id="3" name="Rectangle 2"/>
          <p:cNvSpPr/>
          <p:nvPr/>
        </p:nvSpPr>
        <p:spPr>
          <a:xfrm>
            <a:off x="3752850" y="148590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99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7550" y="4743450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change (manipulated variable)</a:t>
            </a:r>
            <a:endParaRPr lang="en-US" sz="900" dirty="0"/>
          </a:p>
        </p:txBody>
      </p:sp>
      <p:sp>
        <p:nvSpPr>
          <p:cNvPr id="5" name="Rectangle 4"/>
          <p:cNvSpPr/>
          <p:nvPr/>
        </p:nvSpPr>
        <p:spPr>
          <a:xfrm>
            <a:off x="7010400" y="45720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2850" y="1600200"/>
            <a:ext cx="1485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measure or observe </a:t>
            </a:r>
          </a:p>
          <a:p>
            <a:pPr algn="ctr"/>
            <a:r>
              <a:rPr lang="en-US" sz="900" dirty="0"/>
              <a:t>(dependent variable)</a:t>
            </a:r>
            <a:endParaRPr lang="en-US" sz="900" dirty="0"/>
          </a:p>
        </p:txBody>
      </p:sp>
      <p:cxnSp>
        <p:nvCxnSpPr>
          <p:cNvPr id="8" name="Straight Connector 7"/>
          <p:cNvCxnSpPr>
            <a:stCxn id="3" idx="2"/>
          </p:cNvCxnSpPr>
          <p:nvPr/>
        </p:nvCxnSpPr>
        <p:spPr>
          <a:xfrm rot="5400000">
            <a:off x="3152775" y="3571875"/>
            <a:ext cx="2686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4495800" y="4914900"/>
            <a:ext cx="2514600" cy="13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97060" y="3244611"/>
            <a:ext cx="51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</a:t>
            </a:r>
          </a:p>
          <a:p>
            <a:pPr algn="ctr"/>
            <a:r>
              <a:rPr lang="en-US" b="1" dirty="0"/>
              <a:t>axis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508635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X</a:t>
            </a:r>
          </a:p>
          <a:p>
            <a:pPr algn="ctr"/>
            <a:r>
              <a:rPr lang="en-US" b="1" dirty="0"/>
              <a:t>axis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24250" y="5829301"/>
            <a:ext cx="514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(Note: Both axes will need to be labeled and the appropriate scale marked)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7067550" y="4686300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What I will change (independent variable)</a:t>
            </a:r>
            <a:endParaRPr lang="en-US" sz="900" dirty="0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4400550"/>
            <a:ext cx="1209675" cy="116205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314450"/>
            <a:ext cx="1228725" cy="12001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53300" y="4743451"/>
            <a:ext cx="857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Number of fins</a:t>
            </a:r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1371601"/>
            <a:ext cx="857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Distance flown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957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152900" y="685800"/>
          <a:ext cx="4229100" cy="4114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  <a:gridCol w="169164"/>
              </a:tblGrid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  <a:tr h="16459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/>
                        <a:t> </a:t>
                      </a:r>
                      <a:endParaRPr lang="en-US" sz="600" b="0" i="0" u="none" strike="noStrike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/>
                        <a:t> </a:t>
                      </a:r>
                      <a:endParaRPr lang="en-US" sz="600" b="0" i="0" u="none" strike="noStrike" dirty="0">
                        <a:latin typeface="Century Gothic"/>
                      </a:endParaRPr>
                    </a:p>
                  </a:txBody>
                  <a:tcPr marL="5379" marR="5379" marT="5379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10050" y="228600"/>
            <a:ext cx="38290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Title of Graph: __________________________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3524250" y="560070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When I changed ____________, what happened to ____________?</a:t>
            </a:r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4152900" y="600075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4210050" y="6115050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</a:t>
            </a:r>
            <a:r>
              <a:rPr lang="en-US" sz="900" dirty="0"/>
              <a:t>I</a:t>
            </a:r>
            <a:r>
              <a:rPr lang="en-US" sz="900" dirty="0"/>
              <a:t> changed (independent variable)</a:t>
            </a:r>
            <a:endParaRPr lang="en-US" sz="900" dirty="0"/>
          </a:p>
        </p:txBody>
      </p:sp>
      <p:sp>
        <p:nvSpPr>
          <p:cNvPr id="13" name="Rectangle 12"/>
          <p:cNvSpPr/>
          <p:nvPr/>
        </p:nvSpPr>
        <p:spPr>
          <a:xfrm>
            <a:off x="6667500" y="600075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6667500" y="6057900"/>
            <a:ext cx="1485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measured or observed </a:t>
            </a:r>
          </a:p>
          <a:p>
            <a:pPr algn="ctr"/>
            <a:r>
              <a:rPr lang="en-US" sz="900" dirty="0"/>
              <a:t>(dependent variable)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924050" y="2564584"/>
            <a:ext cx="3943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Y-axis: ______________________________________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4350" y="5200650"/>
            <a:ext cx="388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X-axis: ______________________________________</a:t>
            </a:r>
            <a:endParaRPr lang="en-US" sz="1350" dirty="0"/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76" y="6000750"/>
            <a:ext cx="1050348" cy="97155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81" y="5998241"/>
            <a:ext cx="1165019" cy="957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7937" y="6115050"/>
            <a:ext cx="79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Number of fins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78316" y="6115050"/>
            <a:ext cx="77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Distance flown (horizontal)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291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0"/>
            <a:ext cx="514350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Results/Explanation</a:t>
            </a:r>
          </a:p>
          <a:p>
            <a:pPr algn="ctr"/>
            <a:endParaRPr lang="en-US" sz="1350" b="1" dirty="0"/>
          </a:p>
          <a:p>
            <a:pPr algn="ctr"/>
            <a:r>
              <a:rPr lang="en-US" sz="1350" b="1" dirty="0"/>
              <a:t>Summarize what you discovered from this experiment.  Include:</a:t>
            </a:r>
          </a:p>
          <a:p>
            <a:pPr algn="ctr"/>
            <a:endParaRPr lang="en-US" sz="1350" b="1" dirty="0"/>
          </a:p>
          <a:p>
            <a:pPr algn="ctr"/>
            <a:endParaRPr lang="en-US" sz="1350" b="1" dirty="0"/>
          </a:p>
          <a:p>
            <a:pPr algn="ctr"/>
            <a:endParaRPr lang="en-US" sz="1350" b="1" dirty="0"/>
          </a:p>
          <a:p>
            <a:pPr>
              <a:buFont typeface="Wingdings" pitchFamily="2" charset="2"/>
              <a:buChar char="ü"/>
            </a:pPr>
            <a:r>
              <a:rPr lang="en-US" sz="1200" b="1" dirty="0"/>
              <a:t>  Looking at your graph, describe your results (patterns or relationships </a:t>
            </a:r>
          </a:p>
          <a:p>
            <a:r>
              <a:rPr lang="en-US" sz="1200" b="1" dirty="0"/>
              <a:t>      shown by your data) using mathematical language.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pPr>
              <a:buFont typeface="Wingdings" pitchFamily="2" charset="2"/>
              <a:buChar char="ü"/>
            </a:pPr>
            <a:r>
              <a:rPr lang="en-US" sz="1200" b="1" dirty="0"/>
              <a:t> </a:t>
            </a:r>
            <a:r>
              <a:rPr lang="en-US" sz="1200" b="1" dirty="0"/>
              <a:t> Write an explanation that reflects your predictions and data in your</a:t>
            </a:r>
          </a:p>
          <a:p>
            <a:r>
              <a:rPr lang="en-US" sz="1200" b="1" dirty="0"/>
              <a:t>      experiment.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pPr>
              <a:buFont typeface="Wingdings" pitchFamily="2" charset="2"/>
              <a:buChar char="ü"/>
            </a:pPr>
            <a:r>
              <a:rPr lang="en-US" sz="1200" b="1" dirty="0"/>
              <a:t> </a:t>
            </a:r>
            <a:r>
              <a:rPr lang="en-US" sz="1200" b="1" dirty="0"/>
              <a:t> Explain real world uses relating to research and the experiment.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pPr>
              <a:buFont typeface="Wingdings" pitchFamily="2" charset="2"/>
              <a:buChar char="ü"/>
            </a:pPr>
            <a:r>
              <a:rPr lang="en-US" sz="1200" b="1" dirty="0"/>
              <a:t> </a:t>
            </a:r>
            <a:r>
              <a:rPr lang="en-US" sz="1200" b="1" dirty="0"/>
              <a:t> Any new questions for further investigation- what else do you wonder   </a:t>
            </a:r>
          </a:p>
          <a:p>
            <a:r>
              <a:rPr lang="en-US" sz="1200" b="1" dirty="0"/>
              <a:t>      about?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63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Inquiry on Boar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" b="39967"/>
          <a:stretch/>
        </p:blipFill>
        <p:spPr>
          <a:xfrm>
            <a:off x="3981450" y="514350"/>
            <a:ext cx="4254059" cy="3371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4552950" y="4286250"/>
            <a:ext cx="3136031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WHY?</a:t>
            </a:r>
            <a:endParaRPr lang="en-US" sz="4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8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62" y="267629"/>
            <a:ext cx="3064843" cy="172397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25190" y="2765503"/>
            <a:ext cx="10772078" cy="223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42753" y="2096429"/>
            <a:ext cx="0" cy="47615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2029" y="2430966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.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00078" y="2274849"/>
            <a:ext cx="481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I wonder about straw rockets?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9005" y="2297151"/>
            <a:ext cx="4637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I notice about straw rockets?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40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0350" y="0"/>
            <a:ext cx="5867400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Part 1: Designing the Experiment</a:t>
            </a:r>
          </a:p>
          <a:p>
            <a:pPr algn="ctr"/>
            <a:endParaRPr lang="en-US" sz="1350" b="1" dirty="0"/>
          </a:p>
          <a:p>
            <a:r>
              <a:rPr lang="en-US" sz="1600" b="1" dirty="0"/>
              <a:t>What I am wondering about (my beginning question):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24250" y="1143000"/>
            <a:ext cx="5143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Brainstorming Ideas Related to my Beginning Question</a:t>
            </a:r>
          </a:p>
          <a:p>
            <a:pPr algn="ctr"/>
            <a:endParaRPr lang="en-US" sz="1350" b="1" dirty="0"/>
          </a:p>
          <a:p>
            <a:r>
              <a:rPr lang="en-US" sz="1350" b="1" dirty="0"/>
              <a:t>Part A:  Things I could change or vary:</a:t>
            </a:r>
            <a:endParaRPr lang="en-US" sz="13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24250" y="400050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Part B:  Things I could measure or observe:</a:t>
            </a:r>
            <a:endParaRPr lang="en-US" sz="1350" b="1" dirty="0"/>
          </a:p>
        </p:txBody>
      </p:sp>
      <p:sp>
        <p:nvSpPr>
          <p:cNvPr id="15" name="Rectangle 14"/>
          <p:cNvSpPr/>
          <p:nvPr/>
        </p:nvSpPr>
        <p:spPr>
          <a:xfrm>
            <a:off x="6210300" y="542925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4267200" y="542925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6210300" y="440055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4267200" y="440055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4267200" y="19431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/>
        </p:nvSpPr>
        <p:spPr>
          <a:xfrm>
            <a:off x="6210300" y="19431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6210300" y="302895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4267200" y="302895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771650"/>
            <a:ext cx="1209675" cy="116205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14500"/>
            <a:ext cx="1209675" cy="1162050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914650"/>
            <a:ext cx="1209675" cy="116205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2981973"/>
            <a:ext cx="1238250" cy="904227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286250"/>
            <a:ext cx="1228725" cy="120015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286250"/>
            <a:ext cx="1285875" cy="114300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5543550"/>
            <a:ext cx="1228725" cy="120015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5486400"/>
            <a:ext cx="1228725" cy="1200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00350" y="628650"/>
            <a:ext cx="7277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How can </a:t>
            </a:r>
            <a:r>
              <a:rPr lang="en-US" sz="1600" dirty="0" smtClean="0">
                <a:solidFill>
                  <a:srgbClr val="C00000"/>
                </a:solidFill>
              </a:rPr>
              <a:t>I make a straw rocket fly farther? </a:t>
            </a:r>
            <a:r>
              <a:rPr lang="en-US" sz="1600" dirty="0">
                <a:solidFill>
                  <a:srgbClr val="C00000"/>
                </a:solidFill>
              </a:rPr>
              <a:t>(Considering </a:t>
            </a:r>
            <a:r>
              <a:rPr lang="en-US" sz="1600" dirty="0" smtClean="0">
                <a:solidFill>
                  <a:srgbClr val="C00000"/>
                </a:solidFill>
              </a:rPr>
              <a:t>what makes a rocket fly far)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10100" y="1943101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</a:t>
            </a:r>
            <a:r>
              <a:rPr lang="en-US" sz="1400" b="1" dirty="0" smtClean="0"/>
              <a:t>umber of fins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553200" y="1885951"/>
            <a:ext cx="85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Shape of </a:t>
            </a:r>
            <a:r>
              <a:rPr lang="en-US" b="1" dirty="0" err="1" smtClean="0"/>
              <a:t>fiins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552950" y="3086101"/>
            <a:ext cx="85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dirty="0" smtClean="0"/>
              <a:t>osition of fins on rocket body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381500" y="4457700"/>
            <a:ext cx="102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Distance of flight(horizontal/vertical) 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38900" y="2871832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Material of fins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52950" y="5615032"/>
            <a:ext cx="857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Size of fins used (area)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38900" y="4400550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Weight of material 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10350" y="5615032"/>
            <a:ext cx="800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Rocket weight in grams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328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1"/>
            <a:ext cx="5143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Asking a Testable Question</a:t>
            </a:r>
          </a:p>
          <a:p>
            <a:pPr algn="ctr"/>
            <a:r>
              <a:rPr lang="en-US" sz="1350" b="1" dirty="0"/>
              <a:t>(Refining my beginning Wondering)</a:t>
            </a:r>
            <a:endParaRPr lang="en-US" sz="135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00450" y="782598"/>
            <a:ext cx="5505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When I change _______:                                 What happens to </a:t>
            </a:r>
            <a:r>
              <a:rPr lang="en-US" sz="1350" b="1" dirty="0"/>
              <a:t>_______?</a:t>
            </a:r>
            <a:endParaRPr lang="en-US" sz="135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67350" y="971550"/>
            <a:ext cx="971550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81450" y="12573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781800" y="125730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038600" y="1485900"/>
            <a:ext cx="1314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change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6838950" y="14287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measure or observe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2572308"/>
            <a:ext cx="5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Write the question that will guide your experiment</a:t>
            </a:r>
            <a:r>
              <a:rPr lang="en-US" sz="1350" dirty="0"/>
              <a:t>: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3524250" y="3543300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Based on prior knowledge, what do you already know about this?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4250" y="4743450"/>
            <a:ext cx="5143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Predictions</a:t>
            </a:r>
          </a:p>
          <a:p>
            <a:pPr algn="ctr"/>
            <a:r>
              <a:rPr lang="en-US" sz="1050" dirty="0"/>
              <a:t>(</a:t>
            </a:r>
            <a:r>
              <a:rPr lang="en-US" sz="1400" dirty="0"/>
              <a:t>Note:  List 3 possible outcomes: </a:t>
            </a:r>
            <a:r>
              <a:rPr lang="en-US" sz="1400" i="1" dirty="0"/>
              <a:t>Increase, Decrease, and No Affect</a:t>
            </a:r>
            <a:r>
              <a:rPr lang="en-US" sz="1400" dirty="0"/>
              <a:t>.)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5200651"/>
            <a:ext cx="5086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upon my question, I predict:</a:t>
            </a:r>
          </a:p>
          <a:p>
            <a:r>
              <a:rPr lang="en-US" i="1" dirty="0"/>
              <a:t>Circle the number you want to investigate</a:t>
            </a:r>
          </a:p>
          <a:p>
            <a:r>
              <a:rPr lang="en-US" sz="1200" dirty="0"/>
              <a:t>1.</a:t>
            </a:r>
          </a:p>
          <a:p>
            <a:endParaRPr lang="en-US" sz="1200" dirty="0"/>
          </a:p>
          <a:p>
            <a:r>
              <a:rPr lang="en-US" sz="1200" dirty="0"/>
              <a:t>2.</a:t>
            </a:r>
          </a:p>
          <a:p>
            <a:endParaRPr lang="en-US" sz="1200" dirty="0"/>
          </a:p>
          <a:p>
            <a:r>
              <a:rPr lang="en-US" sz="1200" dirty="0"/>
              <a:t>3.</a:t>
            </a:r>
            <a:endParaRPr lang="en-US" sz="1200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085850"/>
            <a:ext cx="1228725" cy="120015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085850"/>
            <a:ext cx="1209675" cy="1162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39000" y="1085850"/>
            <a:ext cx="857250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450" b="1" dirty="0"/>
              <a:t>Distance </a:t>
            </a:r>
            <a:r>
              <a:rPr lang="en-US" sz="1450" b="1" dirty="0" smtClean="0"/>
              <a:t>flown (horizontal)</a:t>
            </a:r>
            <a:endParaRPr lang="en-US" sz="145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0" y="1143001"/>
            <a:ext cx="85725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Number of fins</a:t>
            </a:r>
            <a:endParaRPr lang="en-US" sz="1500" b="1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436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0" y="0"/>
            <a:ext cx="462915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Research</a:t>
            </a:r>
            <a:endParaRPr lang="en-US" sz="4800" dirty="0"/>
          </a:p>
        </p:txBody>
      </p:sp>
      <p:sp>
        <p:nvSpPr>
          <p:cNvPr id="4" name="Frame 3"/>
          <p:cNvSpPr/>
          <p:nvPr/>
        </p:nvSpPr>
        <p:spPr>
          <a:xfrm>
            <a:off x="3752850" y="1200150"/>
            <a:ext cx="2971800" cy="4000500"/>
          </a:xfrm>
          <a:prstGeom prst="frame">
            <a:avLst>
              <a:gd name="adj1" fmla="val 2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6953250" y="1200150"/>
            <a:ext cx="1428750" cy="4000500"/>
          </a:xfrm>
          <a:prstGeom prst="frame">
            <a:avLst>
              <a:gd name="adj1" fmla="val 2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314451"/>
            <a:ext cx="3022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List the information you collected</a:t>
            </a:r>
          </a:p>
          <a:p>
            <a:r>
              <a:rPr lang="en-US" sz="1600" b="1" i="1" dirty="0"/>
              <a:t>d</a:t>
            </a:r>
            <a:r>
              <a:rPr lang="en-US" sz="1600" b="1" i="1" dirty="0"/>
              <a:t>uring your research:</a:t>
            </a:r>
            <a:endParaRPr lang="en-US" sz="1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067550" y="1257300"/>
            <a:ext cx="882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Sources</a:t>
            </a:r>
            <a:r>
              <a:rPr lang="en-US" sz="1350" i="1" dirty="0"/>
              <a:t>:</a:t>
            </a:r>
            <a:endParaRPr lang="en-US" sz="135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96353" y="5518148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Hypothesis</a:t>
            </a:r>
            <a:r>
              <a:rPr lang="en-US" sz="1350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1" y="5886450"/>
            <a:ext cx="447911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If</a:t>
            </a:r>
            <a:r>
              <a:rPr lang="en-US" sz="1350" dirty="0"/>
              <a:t>………………………………………………………….</a:t>
            </a:r>
            <a:r>
              <a:rPr lang="en-US" sz="1350" b="1" dirty="0"/>
              <a:t>THEN</a:t>
            </a:r>
            <a:r>
              <a:rPr lang="en-US" sz="1350" dirty="0"/>
              <a:t>………………………</a:t>
            </a:r>
          </a:p>
          <a:p>
            <a:r>
              <a:rPr lang="en-US" sz="1350" dirty="0"/>
              <a:t>............................... </a:t>
            </a:r>
            <a:r>
              <a:rPr lang="en-US" sz="1350" b="1" dirty="0"/>
              <a:t>BECAUSE</a:t>
            </a:r>
            <a:r>
              <a:rPr lang="en-US" sz="1350" dirty="0"/>
              <a:t>……………………………………………….</a:t>
            </a:r>
          </a:p>
          <a:p>
            <a:r>
              <a:rPr lang="en-US" sz="1350" dirty="0"/>
              <a:t>……………………………………………………………………………………………..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699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0"/>
            <a:ext cx="5143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The Procedure</a:t>
            </a:r>
          </a:p>
          <a:p>
            <a:pPr algn="ctr"/>
            <a:r>
              <a:rPr lang="en-US" sz="1050" dirty="0"/>
              <a:t>(</a:t>
            </a:r>
            <a:r>
              <a:rPr lang="en-US" sz="1400" dirty="0"/>
              <a:t>Note:  Others should be able to follow the way you set up your fair test)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153150" y="1160681"/>
            <a:ext cx="2228850" cy="5200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095750" y="514350"/>
            <a:ext cx="16573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Materials List </a:t>
            </a:r>
          </a:p>
          <a:p>
            <a:pPr algn="ctr"/>
            <a:r>
              <a:rPr lang="en-US" sz="1200" dirty="0"/>
              <a:t>(detailed)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381750" y="514350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Directions </a:t>
            </a:r>
          </a:p>
          <a:p>
            <a:pPr algn="ctr"/>
            <a:r>
              <a:rPr lang="en-US" sz="1100" dirty="0"/>
              <a:t>(List exactly what you did in each step of your experiment) </a:t>
            </a:r>
            <a:endParaRPr lang="en-US" sz="1100" dirty="0"/>
          </a:p>
        </p:txBody>
      </p:sp>
      <p:sp>
        <p:nvSpPr>
          <p:cNvPr id="16" name="Rectangle 15"/>
          <p:cNvSpPr/>
          <p:nvPr/>
        </p:nvSpPr>
        <p:spPr>
          <a:xfrm>
            <a:off x="3810000" y="1085850"/>
            <a:ext cx="2228850" cy="5200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000" y="3657600"/>
            <a:ext cx="2228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0" y="3714751"/>
            <a:ext cx="2228850" cy="398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Set-Up Conditions/Controls</a:t>
            </a:r>
          </a:p>
          <a:p>
            <a:pPr algn="ctr"/>
            <a:r>
              <a:rPr lang="en-US" sz="788" dirty="0"/>
              <a:t>(What conditions should be kept constant?)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4152900" y="41148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900" dirty="0">
                <a:solidFill>
                  <a:prstClr val="black"/>
                </a:solidFill>
              </a:rPr>
              <a:t>Place remaining sticky notes from Part A 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52900" y="51435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900" dirty="0">
                <a:solidFill>
                  <a:prstClr val="black"/>
                </a:solidFill>
              </a:rPr>
              <a:t>Place remaining sticky notes from Part A here</a:t>
            </a:r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86200"/>
            <a:ext cx="1209675" cy="116205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5029200"/>
            <a:ext cx="1209675" cy="11620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38650" y="4057650"/>
            <a:ext cx="85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Same straws (diameter)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438650" y="5257801"/>
            <a:ext cx="8572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Same tag board fins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673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17145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What I will change or vary (independent variable):</a:t>
            </a:r>
            <a:endParaRPr lang="en-US" sz="1350" dirty="0"/>
          </a:p>
        </p:txBody>
      </p:sp>
      <p:sp>
        <p:nvSpPr>
          <p:cNvPr id="3" name="Rectangle 2"/>
          <p:cNvSpPr/>
          <p:nvPr/>
        </p:nvSpPr>
        <p:spPr>
          <a:xfrm>
            <a:off x="5410200" y="62865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5467350" y="857250"/>
            <a:ext cx="1314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change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3524250" y="154305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What I will do to carry out the change: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524250" y="2514600"/>
            <a:ext cx="5143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Number of trials I will conduct or amount of samples to include: ______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3524250" y="314325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The data I will collect by measuring or observing (dependent variable):</a:t>
            </a:r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5467350" y="382905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5524500" y="399715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measure or observe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3524250" y="4572001"/>
            <a:ext cx="5143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How I will collect the data:</a:t>
            </a:r>
            <a:endParaRPr lang="en-US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3524250" y="571500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How I will record the data (for example: table, chart, picture):</a:t>
            </a:r>
            <a:endParaRPr lang="en-US" sz="1350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457200"/>
            <a:ext cx="1209675" cy="116205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600450"/>
            <a:ext cx="1228725" cy="12001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10250" y="715402"/>
            <a:ext cx="857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Number of fins</a:t>
            </a:r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5753100" y="3657601"/>
            <a:ext cx="85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Distance </a:t>
            </a:r>
            <a:r>
              <a:rPr lang="en-US" sz="1350" dirty="0" smtClean="0"/>
              <a:t>flown (horizontal)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128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0"/>
            <a:ext cx="5143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Part 2: Carrying Out the Experiment</a:t>
            </a:r>
            <a:endParaRPr lang="en-US" sz="135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24250" y="342900"/>
            <a:ext cx="5143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Data Collection:</a:t>
            </a:r>
          </a:p>
          <a:p>
            <a:endParaRPr lang="en-US" sz="1350" dirty="0"/>
          </a:p>
          <a:p>
            <a:r>
              <a:rPr lang="en-US" sz="1350" dirty="0"/>
              <a:t>When I changed _____, what measurements or observations resulted? </a:t>
            </a:r>
            <a:endParaRPr lang="en-US" sz="1350" dirty="0"/>
          </a:p>
        </p:txBody>
      </p:sp>
      <p:sp>
        <p:nvSpPr>
          <p:cNvPr id="4" name="Rectangle 3"/>
          <p:cNvSpPr/>
          <p:nvPr/>
        </p:nvSpPr>
        <p:spPr>
          <a:xfrm>
            <a:off x="4038600" y="1257300"/>
            <a:ext cx="1485900" cy="742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095750" y="1428750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change (independent variable)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6553200" y="1257300"/>
            <a:ext cx="1485900" cy="742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553200" y="1371600"/>
            <a:ext cx="1485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What I will measure or observe </a:t>
            </a:r>
          </a:p>
          <a:p>
            <a:pPr algn="ctr"/>
            <a:r>
              <a:rPr lang="en-US" sz="900" dirty="0"/>
              <a:t>(dependent variable)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3524250" y="2395835"/>
            <a:ext cx="51435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Record your Data:</a:t>
            </a:r>
            <a:r>
              <a:rPr lang="en-US" sz="1350" dirty="0"/>
              <a:t> </a:t>
            </a:r>
            <a:r>
              <a:rPr lang="en-US" sz="1200" dirty="0"/>
              <a:t>(Note: This is intended simply as an example to help get you started.  You may design your own chart to fit your experiment.)</a:t>
            </a:r>
            <a:endParaRPr lang="en-US" sz="135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695700" y="3105270"/>
          <a:ext cx="4800597" cy="2845952"/>
        </p:xfrm>
        <a:graphic>
          <a:graphicData uri="http://schemas.openxmlformats.org/drawingml/2006/table">
            <a:tbl>
              <a:tblPr/>
              <a:tblGrid>
                <a:gridCol w="1109086"/>
                <a:gridCol w="327026"/>
                <a:gridCol w="327026"/>
                <a:gridCol w="328365"/>
                <a:gridCol w="327038"/>
                <a:gridCol w="327038"/>
                <a:gridCol w="313182"/>
                <a:gridCol w="327026"/>
                <a:gridCol w="327038"/>
                <a:gridCol w="327026"/>
                <a:gridCol w="327026"/>
                <a:gridCol w="433720"/>
              </a:tblGrid>
              <a:tr h="494481">
                <a:tc gridSpan="1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212120"/>
                          </a:solidFill>
                          <a:latin typeface="Calibri"/>
                        </a:rPr>
                        <a:t>Data Collection</a:t>
                      </a:r>
                      <a:r>
                        <a:rPr lang="en-US" sz="1400" kern="1400" dirty="0">
                          <a:solidFill>
                            <a:srgbClr val="212120"/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1" i="1" kern="1200" dirty="0">
                          <a:solidFill>
                            <a:srgbClr val="212120"/>
                          </a:solidFill>
                          <a:latin typeface="Calibri"/>
                        </a:rPr>
                        <a:t>(metric measurement)</a:t>
                      </a:r>
                      <a:endParaRPr lang="en-US" sz="14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01158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212120"/>
                          </a:solidFill>
                          <a:latin typeface="Calibri"/>
                        </a:rPr>
                        <a:t>Item(s) Tested</a:t>
                      </a:r>
                      <a:endParaRPr lang="en-US" sz="14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212120"/>
                          </a:solidFill>
                          <a:latin typeface="Calibri"/>
                        </a:rPr>
                        <a:t>Trials</a:t>
                      </a:r>
                      <a:endParaRPr lang="en-US" sz="14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212120"/>
                          </a:solidFill>
                          <a:latin typeface="Calibri"/>
                        </a:rPr>
                        <a:t>(Increasing the number of trials will provide more valid data</a:t>
                      </a:r>
                      <a:r>
                        <a:rPr lang="en-US" sz="1100" kern="1200" dirty="0" smtClean="0">
                          <a:solidFill>
                            <a:srgbClr val="212120"/>
                          </a:solidFill>
                          <a:latin typeface="Calibri"/>
                        </a:rPr>
                        <a:t>)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212120"/>
                          </a:solidFill>
                          <a:latin typeface="Calibri"/>
                        </a:rPr>
                        <a:t>                                                                                                   </a:t>
                      </a:r>
                      <a:r>
                        <a:rPr lang="en-US" sz="1100" kern="1200" dirty="0" smtClean="0">
                          <a:solidFill>
                            <a:srgbClr val="212120"/>
                          </a:solidFill>
                          <a:latin typeface="Calibri"/>
                        </a:rPr>
                        <a:t>           mean</a:t>
                      </a:r>
                      <a:endParaRPr lang="en-US" sz="11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400" dirty="0">
                          <a:solidFill>
                            <a:srgbClr val="212120"/>
                          </a:solidFill>
                          <a:latin typeface="Arial"/>
                        </a:rPr>
                        <a:t>  </a:t>
                      </a:r>
                      <a:r>
                        <a:rPr lang="en-US" sz="1100" kern="1400" dirty="0">
                          <a:solidFill>
                            <a:srgbClr val="212120"/>
                          </a:solidFill>
                          <a:latin typeface="Arial"/>
                        </a:rPr>
                        <a:t>1       2       3       4       5       6       7       8       9      10   </a:t>
                      </a:r>
                      <a:r>
                        <a:rPr lang="en-US" sz="1100" kern="1400" dirty="0" smtClean="0">
                          <a:solidFill>
                            <a:srgbClr val="212120"/>
                          </a:solidFill>
                          <a:latin typeface="Arial"/>
                        </a:rPr>
                        <a:t>  avg</a:t>
                      </a:r>
                      <a:r>
                        <a:rPr lang="en-US" sz="1100" kern="1400" dirty="0">
                          <a:solidFill>
                            <a:srgbClr val="212120"/>
                          </a:solidFill>
                          <a:latin typeface="Arial"/>
                        </a:rPr>
                        <a:t>.</a:t>
                      </a:r>
                      <a:endParaRPr lang="en-US" sz="11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007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65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36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200" dirty="0">
                          <a:solidFill>
                            <a:srgbClr val="212120"/>
                          </a:solidFill>
                          <a:latin typeface="Calibri"/>
                        </a:rPr>
                        <a:t> </a:t>
                      </a:r>
                      <a:endParaRPr lang="en-US" sz="7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" kern="1400" dirty="0">
                          <a:solidFill>
                            <a:srgbClr val="212120"/>
                          </a:solidFill>
                          <a:latin typeface="Arial"/>
                        </a:rPr>
                        <a:t> </a:t>
                      </a:r>
                      <a:endParaRPr lang="en-US" sz="700" kern="1400" dirty="0">
                        <a:solidFill>
                          <a:srgbClr val="212120"/>
                        </a:solidFill>
                        <a:latin typeface="Times New Roman"/>
                      </a:endParaRPr>
                    </a:p>
                  </a:txBody>
                  <a:tcPr marL="47727" marR="47727" marT="27669" marB="27669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1085850"/>
            <a:ext cx="1209675" cy="116205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1085850"/>
            <a:ext cx="1228725" cy="1200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96100" y="1085851"/>
            <a:ext cx="85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Distance </a:t>
            </a:r>
            <a:r>
              <a:rPr lang="en-US" sz="1350" dirty="0" smtClean="0"/>
              <a:t>flown (horizontal)</a:t>
            </a:r>
            <a:endParaRPr lang="en-US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4381500" y="1428751"/>
            <a:ext cx="857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Number of fins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701</Words>
  <Application>Microsoft Macintosh PowerPoint</Application>
  <PresentationFormat>Widescreen</PresentationFormat>
  <Paragraphs>828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Avenir Black</vt:lpstr>
      <vt:lpstr>Calibri</vt:lpstr>
      <vt:lpstr>Calibri Light</vt:lpstr>
      <vt:lpstr>Century Gothic</vt:lpstr>
      <vt:lpstr>Times New Roman</vt:lpstr>
      <vt:lpstr>Wingdings</vt:lpstr>
      <vt:lpstr>Arial</vt:lpstr>
      <vt:lpstr>Office Theme</vt:lpstr>
      <vt:lpstr>Introduction  to  Inquiry Boards</vt:lpstr>
      <vt:lpstr>PowerPoint Presentation</vt:lpstr>
      <vt:lpstr>PowerPoint Presentation</vt:lpstr>
      <vt:lpstr>PowerPoint Presentation</vt:lpstr>
      <vt:lpstr>PowerPoint Presentation</vt:lpstr>
      <vt:lpstr>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to  Inquiry Boards</dc:title>
  <dc:creator>Laurie D. Bazick</dc:creator>
  <cp:lastModifiedBy>Laurie D. Bazick</cp:lastModifiedBy>
  <cp:revision>16</cp:revision>
  <dcterms:created xsi:type="dcterms:W3CDTF">2017-11-26T23:46:12Z</dcterms:created>
  <dcterms:modified xsi:type="dcterms:W3CDTF">2017-11-27T01:26:14Z</dcterms:modified>
</cp:coreProperties>
</file>